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7" r:id="rId5"/>
    <p:sldId id="264" r:id="rId6"/>
    <p:sldId id="270" r:id="rId7"/>
    <p:sldId id="265" r:id="rId8"/>
  </p:sldIdLst>
  <p:sldSz cx="9906000" cy="6858000" type="A4"/>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86" d="100"/>
          <a:sy n="86" d="100"/>
        </p:scale>
        <p:origin x="108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546923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210198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2D977F-DA41-4151-9709-4D9F848BA580}"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72243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2D977F-DA41-4151-9709-4D9F848BA580}"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874455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2D977F-DA41-4151-9709-4D9F848BA580}" type="datetimeFigureOut">
              <a:rPr lang="en-GB" smtClean="0"/>
              <a:t>19/09/2025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391169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2D977F-DA41-4151-9709-4D9F848BA580}" type="datetimeFigureOut">
              <a:rPr lang="en-GB" smtClean="0"/>
              <a:t>19/09/2025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141198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2D977F-DA41-4151-9709-4D9F848BA580}" type="datetimeFigureOut">
              <a:rPr lang="en-GB" smtClean="0"/>
              <a:t>19/09/2025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652536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2D977F-DA41-4151-9709-4D9F848BA580}"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209531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2D977F-DA41-4151-9709-4D9F848BA580}"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4074704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948485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569227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D977F-DA41-4151-9709-4D9F848BA580}" type="datetimeFigureOut">
              <a:rPr lang="en-GB" smtClean="0"/>
              <a:t>19/09/2025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086A25-D0F3-47AF-8A8A-8E9873E0C2C1}" type="slidenum">
              <a:rPr lang="en-GB" smtClean="0"/>
              <a:t>‹#›</a:t>
            </a:fld>
            <a:endParaRPr lang="en-GB"/>
          </a:p>
        </p:txBody>
      </p:sp>
    </p:spTree>
    <p:extLst>
      <p:ext uri="{BB962C8B-B14F-4D97-AF65-F5344CB8AC3E}">
        <p14:creationId xmlns:p14="http://schemas.microsoft.com/office/powerpoint/2010/main" val="4023303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pic>
        <p:nvPicPr>
          <p:cNvPr id="10" name="Google Shape;115;p4">
            <a:extLst>
              <a:ext uri="{FF2B5EF4-FFF2-40B4-BE49-F238E27FC236}">
                <a16:creationId xmlns:a16="http://schemas.microsoft.com/office/drawing/2014/main" id="{597EE45E-4904-4BD3-8425-4E2881D418E6}"/>
              </a:ext>
            </a:extLst>
          </p:cNvPr>
          <p:cNvPicPr preferRelativeResize="0"/>
          <p:nvPr/>
        </p:nvPicPr>
        <p:blipFill rotWithShape="1">
          <a:blip r:embed="rId3">
            <a:alphaModFix/>
          </a:blip>
          <a:srcRect/>
          <a:stretch/>
        </p:blipFill>
        <p:spPr>
          <a:xfrm>
            <a:off x="4295229" y="1375581"/>
            <a:ext cx="1736606" cy="1744469"/>
          </a:xfrm>
          <a:prstGeom prst="rect">
            <a:avLst/>
          </a:prstGeom>
          <a:noFill/>
          <a:ln>
            <a:noFill/>
          </a:ln>
        </p:spPr>
      </p:pic>
      <p:sp>
        <p:nvSpPr>
          <p:cNvPr id="11" name="Rectangle 10">
            <a:extLst>
              <a:ext uri="{FF2B5EF4-FFF2-40B4-BE49-F238E27FC236}">
                <a16:creationId xmlns:a16="http://schemas.microsoft.com/office/drawing/2014/main" id="{83ED53D0-1DAA-4AAF-AC86-D24C326B3108}"/>
              </a:ext>
            </a:extLst>
          </p:cNvPr>
          <p:cNvSpPr/>
          <p:nvPr/>
        </p:nvSpPr>
        <p:spPr>
          <a:xfrm>
            <a:off x="2588419" y="3429000"/>
            <a:ext cx="4729162" cy="2092881"/>
          </a:xfrm>
          <a:prstGeom prst="rect">
            <a:avLst/>
          </a:prstGeom>
        </p:spPr>
        <p:txBody>
          <a:bodyPr wrap="square" lIns="91440" tIns="45720" rIns="91440" bIns="45720" anchor="t">
            <a:spAutoFit/>
          </a:bodyPr>
          <a:lstStyle/>
          <a:p>
            <a:pPr algn="ctr"/>
            <a:r>
              <a:rPr lang="en-GB" sz="5500" b="1" dirty="0">
                <a:solidFill>
                  <a:schemeClr val="accent1">
                    <a:lumMod val="75000"/>
                  </a:schemeClr>
                </a:solidFill>
              </a:rPr>
              <a:t>Transform</a:t>
            </a:r>
          </a:p>
          <a:p>
            <a:pPr algn="ctr"/>
            <a:endParaRPr lang="en-US" sz="2500" b="1" dirty="0"/>
          </a:p>
          <a:p>
            <a:pPr algn="ctr"/>
            <a:r>
              <a:rPr lang="en-US" sz="2500" b="1" dirty="0"/>
              <a:t>BREADSALL Hill TOP</a:t>
            </a:r>
          </a:p>
          <a:p>
            <a:pPr algn="ctr"/>
            <a:r>
              <a:rPr lang="en-US" sz="2500" b="1" dirty="0"/>
              <a:t> Music Development Plan</a:t>
            </a:r>
            <a:endParaRPr lang="en-US" sz="2500" b="1" dirty="0">
              <a:ea typeface="Calibri"/>
              <a:cs typeface="Calibri"/>
            </a:endParaRPr>
          </a:p>
        </p:txBody>
      </p:sp>
    </p:spTree>
    <p:extLst>
      <p:ext uri="{BB962C8B-B14F-4D97-AF65-F5344CB8AC3E}">
        <p14:creationId xmlns:p14="http://schemas.microsoft.com/office/powerpoint/2010/main" val="1802081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1698845019"/>
              </p:ext>
            </p:extLst>
          </p:nvPr>
        </p:nvGraphicFramePr>
        <p:xfrm>
          <a:off x="188536" y="181291"/>
          <a:ext cx="9379670" cy="5349240"/>
        </p:xfrm>
        <a:graphic>
          <a:graphicData uri="http://schemas.openxmlformats.org/drawingml/2006/table">
            <a:tbl>
              <a:tblPr firstRow="1" bandRow="1">
                <a:tableStyleId>{5940675A-B579-460E-94D1-54222C63F5DA}</a:tableStyleId>
              </a:tblPr>
              <a:tblGrid>
                <a:gridCol w="1453833">
                  <a:extLst>
                    <a:ext uri="{9D8B030D-6E8A-4147-A177-3AD203B41FA5}">
                      <a16:colId xmlns:a16="http://schemas.microsoft.com/office/drawing/2014/main" val="3760477773"/>
                    </a:ext>
                  </a:extLst>
                </a:gridCol>
                <a:gridCol w="2805344">
                  <a:extLst>
                    <a:ext uri="{9D8B030D-6E8A-4147-A177-3AD203B41FA5}">
                      <a16:colId xmlns:a16="http://schemas.microsoft.com/office/drawing/2014/main" val="3802842751"/>
                    </a:ext>
                  </a:extLst>
                </a:gridCol>
                <a:gridCol w="2583402">
                  <a:extLst>
                    <a:ext uri="{9D8B030D-6E8A-4147-A177-3AD203B41FA5}">
                      <a16:colId xmlns:a16="http://schemas.microsoft.com/office/drawing/2014/main" val="4276499747"/>
                    </a:ext>
                  </a:extLst>
                </a:gridCol>
                <a:gridCol w="1180730">
                  <a:extLst>
                    <a:ext uri="{9D8B030D-6E8A-4147-A177-3AD203B41FA5}">
                      <a16:colId xmlns:a16="http://schemas.microsoft.com/office/drawing/2014/main" val="1744606731"/>
                    </a:ext>
                  </a:extLst>
                </a:gridCol>
                <a:gridCol w="1356361">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1.  Curriculum provision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aseline="0" dirty="0"/>
                        <a:t>Music is led by Vicki Neale and Leanne Caswell. </a:t>
                      </a:r>
                      <a:endParaRPr lang="en-US" sz="1100" dirty="0"/>
                    </a:p>
                    <a:p>
                      <a:r>
                        <a:rPr lang="en-US" sz="1100" dirty="0"/>
                        <a:t>All year groups</a:t>
                      </a:r>
                      <a:r>
                        <a:rPr lang="en-US" sz="1100" baseline="0" dirty="0"/>
                        <a:t> teach music regularly. </a:t>
                      </a:r>
                      <a:r>
                        <a:rPr lang="en-US" sz="1100" dirty="0"/>
                        <a:t>Class teachers deliver music lessons either weekly or in blocks.</a:t>
                      </a:r>
                    </a:p>
                    <a:p>
                      <a:r>
                        <a:rPr lang="en-US" sz="1100" baseline="0" dirty="0"/>
                        <a:t>Kapow is used to support CPD and music planning.</a:t>
                      </a:r>
                      <a:r>
                        <a:rPr lang="en-US" sz="1100" dirty="0"/>
                        <a:t> This ensures the</a:t>
                      </a:r>
                      <a:r>
                        <a:rPr lang="en-US" sz="1100" baseline="0" dirty="0"/>
                        <a:t> 4 key areas of music are covered, the children experience a wide variety of music styles and genres and there is a clear progression of skills from FS to KS2. </a:t>
                      </a:r>
                    </a:p>
                    <a:p>
                      <a:r>
                        <a:rPr lang="en-US" sz="1100" baseline="0" dirty="0"/>
                        <a:t>Rock Steady come into school weekly. The children receive lessons and then perform at the end of every term. </a:t>
                      </a:r>
                    </a:p>
                    <a:p>
                      <a:endParaRPr lang="en-US" sz="1100" baseline="0" dirty="0"/>
                    </a:p>
                  </a:txBody>
                  <a:tcPr/>
                </a:tc>
                <a:tc>
                  <a:txBody>
                    <a:bodyPr/>
                    <a:lstStyle/>
                    <a:p>
                      <a:r>
                        <a:rPr lang="en-US" sz="1100" dirty="0"/>
                        <a:t>School have made links with the Derby City music hub who are supporting us to provide more affordable instrumental lessons for our children. So far we have made multiple links but have not found anyone with capacity. </a:t>
                      </a:r>
                    </a:p>
                    <a:p>
                      <a:r>
                        <a:rPr lang="en-US" sz="1100" dirty="0"/>
                        <a:t>Over the next 2 years we would like to have more instrumental lessons available for our children. </a:t>
                      </a:r>
                    </a:p>
                    <a:p>
                      <a:r>
                        <a:rPr lang="en-US" sz="1100" dirty="0"/>
                        <a:t>Staff CPD to further promote and support the use of Kapow to ensure all teachers are confident and comfortable teaching music. </a:t>
                      </a:r>
                    </a:p>
                    <a:p>
                      <a:r>
                        <a:rPr lang="en-US" sz="1100" dirty="0"/>
                        <a:t>Music leads will respond to staff feedback from questionnaire in Spring Term. </a:t>
                      </a:r>
                    </a:p>
                  </a:txBody>
                  <a:tcPr/>
                </a:tc>
                <a:tc>
                  <a:txBody>
                    <a:bodyPr/>
                    <a:lstStyle/>
                    <a:p>
                      <a:r>
                        <a:rPr lang="en-GB" sz="1100" dirty="0"/>
                        <a:t>BHTP has links with the Derby Music hub. </a:t>
                      </a:r>
                    </a:p>
                  </a:txBody>
                  <a:tcPr/>
                </a:tc>
                <a:tc>
                  <a:txBody>
                    <a:bodyPr/>
                    <a:lstStyle/>
                    <a:p>
                      <a:endParaRPr lang="en-GB" sz="1100" dirty="0">
                        <a:solidFill>
                          <a:srgbClr val="FF0000"/>
                        </a:solidFill>
                      </a:endParaRPr>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2.  Whole class instrumental teaching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200" dirty="0"/>
                        <a:t>Glockenspiels</a:t>
                      </a:r>
                      <a:r>
                        <a:rPr lang="en-US" sz="1200" baseline="0" dirty="0"/>
                        <a:t> are taught as whole class through </a:t>
                      </a:r>
                      <a:r>
                        <a:rPr lang="en-US" sz="1200" baseline="0" dirty="0" err="1"/>
                        <a:t>kapow</a:t>
                      </a:r>
                      <a:r>
                        <a:rPr lang="en-US" sz="1200" baseline="0" dirty="0"/>
                        <a:t>.</a:t>
                      </a:r>
                    </a:p>
                    <a:p>
                      <a:r>
                        <a:rPr lang="en-US" sz="1200" baseline="0" dirty="0"/>
                        <a:t>Untuned percussion instruments are taught through whole class lessons. </a:t>
                      </a:r>
                    </a:p>
                    <a:p>
                      <a:r>
                        <a:rPr lang="en-US" sz="1200" baseline="0" dirty="0"/>
                        <a:t>Ukulele is taught in KS2 by Leanne Caswell during enrichment class. (15 children). Children accessing enrichment change each half term. </a:t>
                      </a:r>
                      <a:endParaRPr lang="en-GB"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Staff CPD to further promote and support the use of Kapow when teaching whole class instrumental lessons.</a:t>
                      </a:r>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txBody>
                  <a:tcPr/>
                </a:tc>
                <a:tc>
                  <a:txBody>
                    <a:bodyPr/>
                    <a:lstStyle/>
                    <a:p>
                      <a:r>
                        <a:rPr lang="en-GB" sz="1200" dirty="0"/>
                        <a:t>Support from the music hub has been discussed but is currently not financially viable. </a:t>
                      </a:r>
                    </a:p>
                  </a:txBody>
                  <a:tcPr/>
                </a:tc>
                <a:tc>
                  <a:txBody>
                    <a:bodyPr/>
                    <a:lstStyle/>
                    <a:p>
                      <a:endParaRPr lang="en-GB" sz="1200" dirty="0"/>
                    </a:p>
                  </a:txBody>
                  <a:tcPr/>
                </a:tc>
                <a:extLst>
                  <a:ext uri="{0D108BD9-81ED-4DB2-BD59-A6C34878D82A}">
                    <a16:rowId xmlns:a16="http://schemas.microsoft.com/office/drawing/2014/main" val="987871718"/>
                  </a:ext>
                </a:extLst>
              </a:tr>
            </a:tbl>
          </a:graphicData>
        </a:graphic>
      </p:graphicFrame>
    </p:spTree>
    <p:extLst>
      <p:ext uri="{BB962C8B-B14F-4D97-AF65-F5344CB8AC3E}">
        <p14:creationId xmlns:p14="http://schemas.microsoft.com/office/powerpoint/2010/main" val="25381738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1012733383"/>
              </p:ext>
            </p:extLst>
          </p:nvPr>
        </p:nvGraphicFramePr>
        <p:xfrm>
          <a:off x="188536" y="181291"/>
          <a:ext cx="9379670" cy="3383280"/>
        </p:xfrm>
        <a:graphic>
          <a:graphicData uri="http://schemas.openxmlformats.org/drawingml/2006/table">
            <a:tbl>
              <a:tblPr firstRow="1" bandRow="1">
                <a:tableStyleId>{5940675A-B579-460E-94D1-54222C63F5DA}</a:tableStyleId>
              </a:tblPr>
              <a:tblGrid>
                <a:gridCol w="1356179">
                  <a:extLst>
                    <a:ext uri="{9D8B030D-6E8A-4147-A177-3AD203B41FA5}">
                      <a16:colId xmlns:a16="http://schemas.microsoft.com/office/drawing/2014/main" val="3760477773"/>
                    </a:ext>
                  </a:extLst>
                </a:gridCol>
                <a:gridCol w="2725444">
                  <a:extLst>
                    <a:ext uri="{9D8B030D-6E8A-4147-A177-3AD203B41FA5}">
                      <a16:colId xmlns:a16="http://schemas.microsoft.com/office/drawing/2014/main" val="3802842751"/>
                    </a:ext>
                  </a:extLst>
                </a:gridCol>
                <a:gridCol w="2610035">
                  <a:extLst>
                    <a:ext uri="{9D8B030D-6E8A-4147-A177-3AD203B41FA5}">
                      <a16:colId xmlns:a16="http://schemas.microsoft.com/office/drawing/2014/main" val="4276499747"/>
                    </a:ext>
                  </a:extLst>
                </a:gridCol>
                <a:gridCol w="1491449">
                  <a:extLst>
                    <a:ext uri="{9D8B030D-6E8A-4147-A177-3AD203B41FA5}">
                      <a16:colId xmlns:a16="http://schemas.microsoft.com/office/drawing/2014/main" val="1744606731"/>
                    </a:ext>
                  </a:extLst>
                </a:gridCol>
                <a:gridCol w="1196563">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3.  Access to lessons across a range of instruments and voice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200" baseline="0" dirty="0"/>
                        <a:t>Kapow ensures that we look at a range of musical genres and has supported teachers to use glockenspiels and percussion instruments. </a:t>
                      </a:r>
                    </a:p>
                    <a:p>
                      <a:r>
                        <a:rPr lang="en-US" sz="1200" baseline="0" dirty="0"/>
                        <a:t>Ukulele has been taught to KS2 children as an enrichment opportunity. </a:t>
                      </a:r>
                      <a:endParaRPr lang="en-GB" sz="1200" dirty="0"/>
                    </a:p>
                  </a:txBody>
                  <a:tcPr/>
                </a:tc>
                <a:tc>
                  <a:txBody>
                    <a:bodyPr/>
                    <a:lstStyle/>
                    <a:p>
                      <a:r>
                        <a:rPr lang="en-US" sz="1200" baseline="0" dirty="0"/>
                        <a:t>KS2 Ukulele will continue to be taught through enrichment. </a:t>
                      </a:r>
                    </a:p>
                    <a:p>
                      <a:endParaRPr lang="en-US" sz="120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aseline="0" dirty="0"/>
                        <a:t>Ideally we would like more peripatetic music lessons to be available in school. </a:t>
                      </a:r>
                      <a:endParaRPr lang="en-GB" sz="1200" dirty="0"/>
                    </a:p>
                  </a:txBody>
                  <a:tcPr/>
                </a:tc>
                <a:tc>
                  <a:txBody>
                    <a:bodyPr/>
                    <a:lstStyle/>
                    <a:p>
                      <a:endParaRPr lang="en-GB" sz="1200" dirty="0"/>
                    </a:p>
                  </a:txBody>
                  <a:tcPr/>
                </a:tc>
                <a:tc>
                  <a:txBody>
                    <a:bodyPr/>
                    <a:lstStyle/>
                    <a:p>
                      <a:endParaRPr lang="en-GB" sz="1200" dirty="0">
                        <a:solidFill>
                          <a:srgbClr val="FF0000"/>
                        </a:solidFill>
                      </a:endParaRPr>
                    </a:p>
                  </a:txBody>
                  <a:tcPr/>
                </a:tc>
                <a:extLst>
                  <a:ext uri="{0D108BD9-81ED-4DB2-BD59-A6C34878D82A}">
                    <a16:rowId xmlns:a16="http://schemas.microsoft.com/office/drawing/2014/main" val="337848770"/>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4.  Develop a school/vocal ensemble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200" dirty="0"/>
                        <a:t>Choir</a:t>
                      </a:r>
                      <a:r>
                        <a:rPr lang="en-US" sz="1200" baseline="0" dirty="0"/>
                        <a:t> – Enrichment </a:t>
                      </a:r>
                    </a:p>
                    <a:p>
                      <a:r>
                        <a:rPr lang="en-US" sz="1200" baseline="0" dirty="0"/>
                        <a:t>Thursday 3.30-4.30pm weekly. Choir has performed to the school, parents and at the Awards ceremony and the Performing Arts Festival. </a:t>
                      </a:r>
                      <a:endParaRPr lang="en-GB" sz="1200" dirty="0"/>
                    </a:p>
                  </a:txBody>
                  <a:tcPr/>
                </a:tc>
                <a:tc>
                  <a:txBody>
                    <a:bodyPr/>
                    <a:lstStyle/>
                    <a:p>
                      <a:r>
                        <a:rPr lang="en-GB" sz="1200" dirty="0"/>
                        <a:t>We plan to take part in Young Voices every 2 years.</a:t>
                      </a:r>
                    </a:p>
                    <a:p>
                      <a:r>
                        <a:rPr lang="en-GB" sz="1200" dirty="0"/>
                        <a:t>We will take part in the Transform choir events each year. </a:t>
                      </a:r>
                    </a:p>
                    <a:p>
                      <a:r>
                        <a:rPr lang="en-GB" sz="1200" dirty="0"/>
                        <a:t>Performance opportunities will be provided each year at school and within the local community. </a:t>
                      </a:r>
                    </a:p>
                  </a:txBody>
                  <a:tcPr/>
                </a:tc>
                <a:tc>
                  <a:txBody>
                    <a:bodyPr/>
                    <a:lstStyle/>
                    <a:p>
                      <a:endParaRPr lang="en-GB" sz="1200" dirty="0"/>
                    </a:p>
                  </a:txBody>
                  <a:tcPr/>
                </a:tc>
                <a:tc>
                  <a:txBody>
                    <a:bodyPr/>
                    <a:lstStyle/>
                    <a:p>
                      <a:endParaRPr lang="en-GB" sz="1200" dirty="0">
                        <a:solidFill>
                          <a:srgbClr val="FF0000"/>
                        </a:solidFill>
                      </a:endParaRPr>
                    </a:p>
                  </a:txBody>
                  <a:tcPr/>
                </a:tc>
                <a:extLst>
                  <a:ext uri="{0D108BD9-81ED-4DB2-BD59-A6C34878D82A}">
                    <a16:rowId xmlns:a16="http://schemas.microsoft.com/office/drawing/2014/main" val="68386651"/>
                  </a:ext>
                </a:extLst>
              </a:tr>
            </a:tbl>
          </a:graphicData>
        </a:graphic>
      </p:graphicFrame>
      <p:graphicFrame>
        <p:nvGraphicFramePr>
          <p:cNvPr id="3" name="Table 2">
            <a:extLst>
              <a:ext uri="{FF2B5EF4-FFF2-40B4-BE49-F238E27FC236}">
                <a16:creationId xmlns:a16="http://schemas.microsoft.com/office/drawing/2014/main" id="{1607C37B-833E-4DB3-A4EF-151776EE902F}"/>
              </a:ext>
            </a:extLst>
          </p:cNvPr>
          <p:cNvGraphicFramePr>
            <a:graphicFrameLocks noGrp="1"/>
          </p:cNvGraphicFramePr>
          <p:nvPr>
            <p:extLst>
              <p:ext uri="{D42A27DB-BD31-4B8C-83A1-F6EECF244321}">
                <p14:modId xmlns:p14="http://schemas.microsoft.com/office/powerpoint/2010/main" val="384708368"/>
              </p:ext>
            </p:extLst>
          </p:nvPr>
        </p:nvGraphicFramePr>
        <p:xfrm>
          <a:off x="188536" y="3564571"/>
          <a:ext cx="9379670" cy="1371600"/>
        </p:xfrm>
        <a:graphic>
          <a:graphicData uri="http://schemas.openxmlformats.org/drawingml/2006/table">
            <a:tbl>
              <a:tblPr firstRow="1" bandRow="1">
                <a:tableStyleId>{5940675A-B579-460E-94D1-54222C63F5DA}</a:tableStyleId>
              </a:tblPr>
              <a:tblGrid>
                <a:gridCol w="1365056">
                  <a:extLst>
                    <a:ext uri="{9D8B030D-6E8A-4147-A177-3AD203B41FA5}">
                      <a16:colId xmlns:a16="http://schemas.microsoft.com/office/drawing/2014/main" val="852753578"/>
                    </a:ext>
                  </a:extLst>
                </a:gridCol>
                <a:gridCol w="2734323">
                  <a:extLst>
                    <a:ext uri="{9D8B030D-6E8A-4147-A177-3AD203B41FA5}">
                      <a16:colId xmlns:a16="http://schemas.microsoft.com/office/drawing/2014/main" val="2421562484"/>
                    </a:ext>
                  </a:extLst>
                </a:gridCol>
                <a:gridCol w="2592279">
                  <a:extLst>
                    <a:ext uri="{9D8B030D-6E8A-4147-A177-3AD203B41FA5}">
                      <a16:colId xmlns:a16="http://schemas.microsoft.com/office/drawing/2014/main" val="3217587404"/>
                    </a:ext>
                  </a:extLst>
                </a:gridCol>
                <a:gridCol w="1491449">
                  <a:extLst>
                    <a:ext uri="{9D8B030D-6E8A-4147-A177-3AD203B41FA5}">
                      <a16:colId xmlns:a16="http://schemas.microsoft.com/office/drawing/2014/main" val="2773656222"/>
                    </a:ext>
                  </a:extLst>
                </a:gridCol>
                <a:gridCol w="1196563">
                  <a:extLst>
                    <a:ext uri="{9D8B030D-6E8A-4147-A177-3AD203B41FA5}">
                      <a16:colId xmlns:a16="http://schemas.microsoft.com/office/drawing/2014/main" val="3973205723"/>
                    </a:ext>
                  </a:extLst>
                </a:gridCol>
              </a:tblGrid>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5.  Develop a school ensemble/band/group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200" dirty="0"/>
                        <a:t>School choir is well established.</a:t>
                      </a:r>
                    </a:p>
                    <a:p>
                      <a:r>
                        <a:rPr lang="en-US" sz="1200" dirty="0"/>
                        <a:t>Rock Steady is taught within an ensemble and the children perform together weekly and to the parents each term. </a:t>
                      </a:r>
                    </a:p>
                    <a:p>
                      <a:r>
                        <a:rPr lang="en-US" sz="1200" dirty="0"/>
                        <a:t>Ukulele enrichment – children perform within an ensemble. </a:t>
                      </a:r>
                    </a:p>
                  </a:txBody>
                  <a:tcPr/>
                </a:tc>
                <a:tc>
                  <a:txBody>
                    <a:bodyPr/>
                    <a:lstStyle/>
                    <a:p>
                      <a:r>
                        <a:rPr lang="en-GB" sz="1200" dirty="0"/>
                        <a:t>Maintain the opportunities currently available with choir, Rock Steady and Ukulele.</a:t>
                      </a:r>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3636105658"/>
                  </a:ext>
                </a:extLst>
              </a:tr>
            </a:tbl>
          </a:graphicData>
        </a:graphic>
      </p:graphicFrame>
      <p:graphicFrame>
        <p:nvGraphicFramePr>
          <p:cNvPr id="4" name="Table 3">
            <a:extLst>
              <a:ext uri="{FF2B5EF4-FFF2-40B4-BE49-F238E27FC236}">
                <a16:creationId xmlns:a16="http://schemas.microsoft.com/office/drawing/2014/main" id="{FD055DBA-A51A-42B1-889D-60C95367D42C}"/>
              </a:ext>
            </a:extLst>
          </p:cNvPr>
          <p:cNvGraphicFramePr>
            <a:graphicFrameLocks noGrp="1"/>
          </p:cNvGraphicFramePr>
          <p:nvPr>
            <p:extLst>
              <p:ext uri="{D42A27DB-BD31-4B8C-83A1-F6EECF244321}">
                <p14:modId xmlns:p14="http://schemas.microsoft.com/office/powerpoint/2010/main" val="3252708654"/>
              </p:ext>
            </p:extLst>
          </p:nvPr>
        </p:nvGraphicFramePr>
        <p:xfrm>
          <a:off x="188536" y="4936171"/>
          <a:ext cx="9379670" cy="578485"/>
        </p:xfrm>
        <a:graphic>
          <a:graphicData uri="http://schemas.openxmlformats.org/drawingml/2006/table">
            <a:tbl>
              <a:tblPr firstRow="1" bandRow="1">
                <a:tableStyleId>{5940675A-B579-460E-94D1-54222C63F5DA}</a:tableStyleId>
              </a:tblPr>
              <a:tblGrid>
                <a:gridCol w="1365056">
                  <a:extLst>
                    <a:ext uri="{9D8B030D-6E8A-4147-A177-3AD203B41FA5}">
                      <a16:colId xmlns:a16="http://schemas.microsoft.com/office/drawing/2014/main" val="2034654437"/>
                    </a:ext>
                  </a:extLst>
                </a:gridCol>
                <a:gridCol w="2743200">
                  <a:extLst>
                    <a:ext uri="{9D8B030D-6E8A-4147-A177-3AD203B41FA5}">
                      <a16:colId xmlns:a16="http://schemas.microsoft.com/office/drawing/2014/main" val="2534213571"/>
                    </a:ext>
                  </a:extLst>
                </a:gridCol>
                <a:gridCol w="2574525">
                  <a:extLst>
                    <a:ext uri="{9D8B030D-6E8A-4147-A177-3AD203B41FA5}">
                      <a16:colId xmlns:a16="http://schemas.microsoft.com/office/drawing/2014/main" val="1587451322"/>
                    </a:ext>
                  </a:extLst>
                </a:gridCol>
                <a:gridCol w="1518081">
                  <a:extLst>
                    <a:ext uri="{9D8B030D-6E8A-4147-A177-3AD203B41FA5}">
                      <a16:colId xmlns:a16="http://schemas.microsoft.com/office/drawing/2014/main" val="2776449040"/>
                    </a:ext>
                  </a:extLst>
                </a:gridCol>
                <a:gridCol w="1178808">
                  <a:extLst>
                    <a:ext uri="{9D8B030D-6E8A-4147-A177-3AD203B41FA5}">
                      <a16:colId xmlns:a16="http://schemas.microsoft.com/office/drawing/2014/main" val="2125794899"/>
                    </a:ext>
                  </a:extLst>
                </a:gridCol>
              </a:tblGrid>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6.  Provide space for rehearsals and individual practice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The Play and Learn room is available for Rock Steady and rehearsals. </a:t>
                      </a:r>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1209101309"/>
                  </a:ext>
                </a:extLst>
              </a:tr>
            </a:tbl>
          </a:graphicData>
        </a:graphic>
      </p:graphicFrame>
    </p:spTree>
    <p:extLst>
      <p:ext uri="{BB962C8B-B14F-4D97-AF65-F5344CB8AC3E}">
        <p14:creationId xmlns:p14="http://schemas.microsoft.com/office/powerpoint/2010/main" val="1435763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579722574"/>
              </p:ext>
            </p:extLst>
          </p:nvPr>
        </p:nvGraphicFramePr>
        <p:xfrm>
          <a:off x="188536" y="181291"/>
          <a:ext cx="9379670" cy="4480560"/>
        </p:xfrm>
        <a:graphic>
          <a:graphicData uri="http://schemas.openxmlformats.org/drawingml/2006/table">
            <a:tbl>
              <a:tblPr firstRow="1" bandRow="1">
                <a:tableStyleId>{5940675A-B579-460E-94D1-54222C63F5DA}</a:tableStyleId>
              </a:tblPr>
              <a:tblGrid>
                <a:gridCol w="1875934">
                  <a:extLst>
                    <a:ext uri="{9D8B030D-6E8A-4147-A177-3AD203B41FA5}">
                      <a16:colId xmlns:a16="http://schemas.microsoft.com/office/drawing/2014/main" val="3760477773"/>
                    </a:ext>
                  </a:extLst>
                </a:gridCol>
                <a:gridCol w="1875934">
                  <a:extLst>
                    <a:ext uri="{9D8B030D-6E8A-4147-A177-3AD203B41FA5}">
                      <a16:colId xmlns:a16="http://schemas.microsoft.com/office/drawing/2014/main" val="3802842751"/>
                    </a:ext>
                  </a:extLst>
                </a:gridCol>
                <a:gridCol w="1875934">
                  <a:extLst>
                    <a:ext uri="{9D8B030D-6E8A-4147-A177-3AD203B41FA5}">
                      <a16:colId xmlns:a16="http://schemas.microsoft.com/office/drawing/2014/main" val="4276499747"/>
                    </a:ext>
                  </a:extLst>
                </a:gridCol>
                <a:gridCol w="1875934">
                  <a:extLst>
                    <a:ext uri="{9D8B030D-6E8A-4147-A177-3AD203B41FA5}">
                      <a16:colId xmlns:a16="http://schemas.microsoft.com/office/drawing/2014/main" val="1744606731"/>
                    </a:ext>
                  </a:extLst>
                </a:gridCol>
                <a:gridCol w="1875934">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1112520">
                <a:tc>
                  <a:txBody>
                    <a:bodyPr/>
                    <a:lstStyle/>
                    <a:p>
                      <a:pPr marL="0" lvl="0" indent="0">
                        <a:lnSpc>
                          <a:spcPct val="107000"/>
                        </a:lnSpc>
                        <a:spcAft>
                          <a:spcPts val="0"/>
                        </a:spcAft>
                        <a:buFont typeface="+mj-lt"/>
                        <a:buNone/>
                      </a:pPr>
                      <a:r>
                        <a:rPr lang="en-GB" sz="1200" dirty="0">
                          <a:effectLst/>
                          <a:latin typeface="Calibri" panose="020F0502020204030204" pitchFamily="34" charset="0"/>
                          <a:cs typeface="Times New Roman" panose="02020603050405020304" pitchFamily="18" charset="0"/>
                        </a:rPr>
                        <a:t>7.  Develop a termly performance</a:t>
                      </a:r>
                      <a:endParaRPr lang="en-GB" sz="1100" dirty="0">
                        <a:effectLst/>
                        <a:latin typeface="Calibri" panose="020F0502020204030204" pitchFamily="34" charset="0"/>
                        <a:cs typeface="Times New Roman" panose="02020603050405020304" pitchFamily="18" charset="0"/>
                      </a:endParaRPr>
                    </a:p>
                  </a:txBody>
                  <a:tcPr marL="68580" marR="68580" marT="0" marB="0"/>
                </a:tc>
                <a:tc>
                  <a:txBody>
                    <a:bodyPr/>
                    <a:lstStyle/>
                    <a:p>
                      <a:r>
                        <a:rPr lang="en-US" sz="1200" dirty="0"/>
                        <a:t>Autumn Term</a:t>
                      </a:r>
                    </a:p>
                    <a:p>
                      <a:r>
                        <a:rPr lang="en-US" sz="1200" dirty="0"/>
                        <a:t>FS1</a:t>
                      </a:r>
                      <a:r>
                        <a:rPr lang="en-US" sz="1200" baseline="0" dirty="0"/>
                        <a:t> – Christmas sing-a-long with parents</a:t>
                      </a:r>
                    </a:p>
                    <a:p>
                      <a:r>
                        <a:rPr lang="en-US" sz="1200" baseline="0" dirty="0"/>
                        <a:t>FS2/KS1 – Christmas performance</a:t>
                      </a:r>
                    </a:p>
                    <a:p>
                      <a:r>
                        <a:rPr lang="en-US" sz="1200" baseline="0" dirty="0"/>
                        <a:t>KS2 – Christmas concert</a:t>
                      </a:r>
                    </a:p>
                    <a:p>
                      <a:r>
                        <a:rPr lang="en-US" sz="1200" baseline="0" dirty="0"/>
                        <a:t>Summer Term</a:t>
                      </a:r>
                    </a:p>
                    <a:p>
                      <a:r>
                        <a:rPr lang="en-US" sz="1200" baseline="0" dirty="0"/>
                        <a:t>Y6 – Musical </a:t>
                      </a:r>
                    </a:p>
                    <a:p>
                      <a:r>
                        <a:rPr lang="en-US" sz="1200" baseline="0" dirty="0"/>
                        <a:t>Class assemblies Termly</a:t>
                      </a:r>
                    </a:p>
                    <a:p>
                      <a:r>
                        <a:rPr lang="en-US" sz="1200" baseline="0" dirty="0"/>
                        <a:t>Choir performances</a:t>
                      </a:r>
                    </a:p>
                    <a:p>
                      <a:r>
                        <a:rPr lang="en-US" sz="1200" baseline="0" dirty="0"/>
                        <a:t>Rock Steady performances</a:t>
                      </a:r>
                    </a:p>
                  </a:txBody>
                  <a:tcPr/>
                </a:tc>
                <a:tc>
                  <a:txBody>
                    <a:bodyPr/>
                    <a:lstStyle/>
                    <a:p>
                      <a:r>
                        <a:rPr lang="en-US" sz="1200" dirty="0"/>
                        <a:t>Young Voices – attending mass concert in Sheffield</a:t>
                      </a:r>
                    </a:p>
                    <a:p>
                      <a:r>
                        <a:rPr lang="en-US" sz="1200" dirty="0"/>
                        <a:t>Transform choir events</a:t>
                      </a:r>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8.  Provide opportunities to enjoy live performances at least once a year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US" sz="1200" dirty="0"/>
                        <a:t>Previous links with Royal Scottish Orchestra where the children have watched live performances to stories e.g. Gaspard’s Foxtrot.</a:t>
                      </a:r>
                    </a:p>
                    <a:p>
                      <a:r>
                        <a:rPr lang="en-US" sz="1200" dirty="0"/>
                        <a:t>Visiting </a:t>
                      </a:r>
                      <a:r>
                        <a:rPr lang="en-US" sz="1200" dirty="0" err="1"/>
                        <a:t>Pantomine</a:t>
                      </a:r>
                      <a:r>
                        <a:rPr lang="en-US" sz="1200" dirty="0"/>
                        <a:t> performance. </a:t>
                      </a:r>
                      <a:endParaRPr lang="en-GB" sz="1200" dirty="0"/>
                    </a:p>
                  </a:txBody>
                  <a:tcPr/>
                </a:tc>
                <a:tc>
                  <a:txBody>
                    <a:bodyPr/>
                    <a:lstStyle/>
                    <a:p>
                      <a:r>
                        <a:rPr lang="en-US" sz="1200" dirty="0"/>
                        <a:t>Young Voices concert January 2024</a:t>
                      </a:r>
                    </a:p>
                    <a:p>
                      <a:endParaRPr lang="en-US" sz="1200" dirty="0"/>
                    </a:p>
                    <a:p>
                      <a:r>
                        <a:rPr lang="en-US" sz="1200" dirty="0"/>
                        <a:t>We would like to be able to offer more opportunities for the children to experience more live performances.</a:t>
                      </a:r>
                      <a:r>
                        <a:rPr lang="en-US" sz="1200" baseline="0" dirty="0"/>
                        <a:t> </a:t>
                      </a:r>
                      <a:endParaRPr lang="en-US" sz="1200" dirty="0"/>
                    </a:p>
                    <a:p>
                      <a:endParaRPr lang="en-US"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3347492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165BE903AF97D4989F4DAB4AC4D83AF" ma:contentTypeVersion="15" ma:contentTypeDescription="Create a new document." ma:contentTypeScope="" ma:versionID="f7314f5a750f61e615ceb804307610ac">
  <xsd:schema xmlns:xsd="http://www.w3.org/2001/XMLSchema" xmlns:xs="http://www.w3.org/2001/XMLSchema" xmlns:p="http://schemas.microsoft.com/office/2006/metadata/properties" xmlns:ns3="ac3a50b4-c183-4536-a208-b1a36bb31e8a" xmlns:ns4="26c7b69c-b200-472a-a126-335798b9f55b" targetNamespace="http://schemas.microsoft.com/office/2006/metadata/properties" ma:root="true" ma:fieldsID="2f13f359bf3b8a2069871f86ae2c2a65" ns3:_="" ns4:_="">
    <xsd:import namespace="ac3a50b4-c183-4536-a208-b1a36bb31e8a"/>
    <xsd:import namespace="26c7b69c-b200-472a-a126-335798b9f55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Location" minOccurs="0"/>
                <xsd:element ref="ns4:MediaLengthInSecond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3a50b4-c183-4536-a208-b1a36bb31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c7b69c-b200-472a-a126-335798b9f55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26c7b69c-b200-472a-a126-335798b9f55b" xsi:nil="true"/>
  </documentManagement>
</p:properties>
</file>

<file path=customXml/itemProps1.xml><?xml version="1.0" encoding="utf-8"?>
<ds:datastoreItem xmlns:ds="http://schemas.openxmlformats.org/officeDocument/2006/customXml" ds:itemID="{0F7C6F27-4FC3-43E7-BFB4-95459524DA68}">
  <ds:schemaRefs>
    <ds:schemaRef ds:uri="http://schemas.microsoft.com/sharepoint/v3/contenttype/forms"/>
  </ds:schemaRefs>
</ds:datastoreItem>
</file>

<file path=customXml/itemProps2.xml><?xml version="1.0" encoding="utf-8"?>
<ds:datastoreItem xmlns:ds="http://schemas.openxmlformats.org/officeDocument/2006/customXml" ds:itemID="{22219752-CAF2-4ABC-8647-85ACCBA8BB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3a50b4-c183-4536-a208-b1a36bb31e8a"/>
    <ds:schemaRef ds:uri="26c7b69c-b200-472a-a126-335798b9f5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E7C2B8B-3930-4D7E-9CF1-E35D3363EC11}">
  <ds:schemaRefs>
    <ds:schemaRef ds:uri="26c7b69c-b200-472a-a126-335798b9f55b"/>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terms/"/>
    <ds:schemaRef ds:uri="ac3a50b4-c183-4536-a208-b1a36bb31e8a"/>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2105</TotalTime>
  <Words>702</Words>
  <Application>Microsoft Office PowerPoint</Application>
  <PresentationFormat>A4 Paper (210x297 mm)</PresentationFormat>
  <Paragraphs>79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Tanya White</dc:creator>
  <cp:lastModifiedBy>Azuraye Williams</cp:lastModifiedBy>
  <cp:revision>342</cp:revision>
  <cp:lastPrinted>2023-11-23T08:20:24Z</cp:lastPrinted>
  <dcterms:created xsi:type="dcterms:W3CDTF">2023-06-20T12:46:25Z</dcterms:created>
  <dcterms:modified xsi:type="dcterms:W3CDTF">2025-09-19T10:31:05Z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0x0101009165BE903AF97D4989F4DAB4AC4D83AF</vt:lpwstr>
  </property>
</Properties>
</file>